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2" r:id="rId15"/>
    <p:sldId id="273" r:id="rId16"/>
    <p:sldId id="274" r:id="rId17"/>
    <p:sldId id="276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BF3F-6A36-48C1-836F-DC88FCA4F36E}" type="datetimeFigureOut">
              <a:rPr lang="cs-CZ" smtClean="0"/>
              <a:t>17.1.2017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22C1-EA3B-4595-B9A0-4E425E3E66D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8962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BF3F-6A36-48C1-836F-DC88FCA4F36E}" type="datetimeFigureOut">
              <a:rPr lang="cs-CZ" smtClean="0"/>
              <a:t>17.1.2017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22C1-EA3B-4595-B9A0-4E425E3E66D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8138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BF3F-6A36-48C1-836F-DC88FCA4F36E}" type="datetimeFigureOut">
              <a:rPr lang="cs-CZ" smtClean="0"/>
              <a:t>17.1.2017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22C1-EA3B-4595-B9A0-4E425E3E66D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8217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BF3F-6A36-48C1-836F-DC88FCA4F36E}" type="datetimeFigureOut">
              <a:rPr lang="cs-CZ" smtClean="0"/>
              <a:t>17.1.2017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22C1-EA3B-4595-B9A0-4E425E3E66D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7554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BF3F-6A36-48C1-836F-DC88FCA4F36E}" type="datetimeFigureOut">
              <a:rPr lang="cs-CZ" smtClean="0"/>
              <a:t>17.1.2017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22C1-EA3B-4595-B9A0-4E425E3E66D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4706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BF3F-6A36-48C1-836F-DC88FCA4F36E}" type="datetimeFigureOut">
              <a:rPr lang="cs-CZ" smtClean="0"/>
              <a:t>17.1.2017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22C1-EA3B-4595-B9A0-4E425E3E66D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3531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BF3F-6A36-48C1-836F-DC88FCA4F36E}" type="datetimeFigureOut">
              <a:rPr lang="cs-CZ" smtClean="0"/>
              <a:t>17.1.2017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22C1-EA3B-4595-B9A0-4E425E3E66D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083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BF3F-6A36-48C1-836F-DC88FCA4F36E}" type="datetimeFigureOut">
              <a:rPr lang="cs-CZ" smtClean="0"/>
              <a:t>17.1.2017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22C1-EA3B-4595-B9A0-4E425E3E66D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7268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BF3F-6A36-48C1-836F-DC88FCA4F36E}" type="datetimeFigureOut">
              <a:rPr lang="cs-CZ" smtClean="0"/>
              <a:t>17.1.2017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22C1-EA3B-4595-B9A0-4E425E3E66D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385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BF3F-6A36-48C1-836F-DC88FCA4F36E}" type="datetimeFigureOut">
              <a:rPr lang="cs-CZ" smtClean="0"/>
              <a:t>17.1.2017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22C1-EA3B-4595-B9A0-4E425E3E66D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626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BF3F-6A36-48C1-836F-DC88FCA4F36E}" type="datetimeFigureOut">
              <a:rPr lang="cs-CZ" smtClean="0"/>
              <a:t>17.1.2017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22C1-EA3B-4595-B9A0-4E425E3E66D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593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6BF3F-6A36-48C1-836F-DC88FCA4F36E}" type="datetimeFigureOut">
              <a:rPr lang="cs-CZ" smtClean="0"/>
              <a:t>17.1.2017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922C1-EA3B-4595-B9A0-4E425E3E66D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3808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Vliv výživy na produktivitu prasat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Farmářské fórum 1. – 2. 10 2016</a:t>
            </a:r>
          </a:p>
          <a:p>
            <a:r>
              <a:rPr lang="cs-CZ" dirty="0" smtClean="0"/>
              <a:t>MVDr. František Mareš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038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I. Výsledky farmy jsou přibližně na úrovni doporučené variability – UDRŽOVAT SITUACI</a:t>
            </a:r>
          </a:p>
          <a:p>
            <a:endParaRPr lang="cs-CZ" dirty="0"/>
          </a:p>
          <a:p>
            <a:r>
              <a:rPr lang="cs-CZ" dirty="0" smtClean="0"/>
              <a:t>II. Výsledky farmy jsou horší – NUTNO SNÍŽIT</a:t>
            </a:r>
          </a:p>
          <a:p>
            <a:pPr marL="0" indent="0">
              <a:buNone/>
            </a:pPr>
            <a:r>
              <a:rPr lang="cs-CZ" dirty="0" smtClean="0"/>
              <a:t>Výživa – prasnice, selata, předvýkrm, výkrm</a:t>
            </a:r>
          </a:p>
          <a:p>
            <a:pPr marL="0" indent="0">
              <a:buNone/>
            </a:pPr>
            <a:r>
              <a:rPr lang="cs-CZ" dirty="0" smtClean="0"/>
              <a:t>Zdraví </a:t>
            </a:r>
          </a:p>
          <a:p>
            <a:pPr marL="0" indent="0">
              <a:buNone/>
            </a:pPr>
            <a:r>
              <a:rPr lang="cs-CZ" dirty="0" smtClean="0"/>
              <a:t>Mikroklima</a:t>
            </a:r>
          </a:p>
          <a:p>
            <a:pPr marL="0" indent="0">
              <a:buNone/>
            </a:pPr>
            <a:r>
              <a:rPr lang="cs-CZ" dirty="0" smtClean="0"/>
              <a:t>Management</a:t>
            </a:r>
          </a:p>
          <a:p>
            <a:pPr marL="0" indent="0">
              <a:buNone/>
            </a:pPr>
            <a:r>
              <a:rPr lang="cs-CZ" dirty="0" smtClean="0"/>
              <a:t>Genetika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901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Ideální protein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Poměr jednotlivých esenciálních aminokyselin, který co nejvíce odpovídá potřebě organismu.</a:t>
            </a:r>
          </a:p>
          <a:p>
            <a:r>
              <a:rPr lang="cs-CZ" dirty="0" smtClean="0"/>
              <a:t>Výzkum dokončen na počátku 60.let, ale první praktické výsledky až v roce 1989.  </a:t>
            </a:r>
          </a:p>
          <a:p>
            <a:r>
              <a:rPr lang="cs-CZ" dirty="0" smtClean="0"/>
              <a:t>Poměr esenciálních aminokyselin je jiný pro rostoucí zvířata (mění se s intenzitou růstu a s hmotností prasat) a jiný je pro prasnice kojící a také pro prasnice březí.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830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Ideální protein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Proč počítat ideální protein?</a:t>
            </a:r>
          </a:p>
          <a:p>
            <a:pPr marL="0" indent="0">
              <a:buNone/>
            </a:pPr>
            <a:r>
              <a:rPr lang="cs-CZ" dirty="0" smtClean="0"/>
              <a:t>      - nedostatek některé z esenciálních aminokyselin snižuje využitelnost ostatních aminokyselin, které jsou v krmivu obsaženy v odpovídajícím  množství </a:t>
            </a:r>
          </a:p>
          <a:p>
            <a:pPr marL="0" indent="0">
              <a:buNone/>
            </a:pPr>
            <a:r>
              <a:rPr lang="cs-CZ" dirty="0" smtClean="0"/>
              <a:t>      - nadbytek některých aminokyselin musí organismus vyloučit (potřeba energie) a následně dochází k zátěži životního prostředí</a:t>
            </a:r>
          </a:p>
          <a:p>
            <a:r>
              <a:rPr lang="cs-CZ" dirty="0" smtClean="0"/>
              <a:t>Správně vybalancovaný poměr aminokyselin poskytuje lepší výsledky produkce a ekonomiky a méně zatěžuje životní  prostředí (nitráty)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422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Ideální protein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cs-CZ" dirty="0" smtClean="0"/>
          </a:p>
          <a:p>
            <a:r>
              <a:rPr lang="cs-CZ" sz="4600" dirty="0" smtClean="0"/>
              <a:t>Výpočet ideálního proteinu</a:t>
            </a:r>
          </a:p>
          <a:p>
            <a:pPr marL="0" indent="0">
              <a:buNone/>
            </a:pPr>
            <a:r>
              <a:rPr lang="cs-CZ" sz="3600" dirty="0" smtClean="0"/>
              <a:t>Poměr jednotlivých esenciálních aminokyselin počítáme k požadavku na obsah lysinu u jednotlivých kategorií prasat.</a:t>
            </a:r>
          </a:p>
          <a:p>
            <a:pPr marL="0" indent="0">
              <a:buNone/>
            </a:pPr>
            <a:r>
              <a:rPr lang="cs-CZ" sz="3600" dirty="0" smtClean="0"/>
              <a:t>Názor na přesné složení ideálního proteinu není jednotný.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4600" dirty="0" smtClean="0"/>
              <a:t>Výpočet ideálního proteinu počítačovým programem spol. AgramM</a:t>
            </a:r>
          </a:p>
          <a:p>
            <a:pPr marL="0" indent="0">
              <a:buNone/>
            </a:pPr>
            <a:r>
              <a:rPr lang="cs-CZ" sz="3600" dirty="0" smtClean="0"/>
              <a:t>   Výpočet poměru </a:t>
            </a:r>
            <a:r>
              <a:rPr lang="cs-CZ" sz="3600" b="1" u="sng" dirty="0" smtClean="0"/>
              <a:t>11 stravitelných </a:t>
            </a:r>
            <a:r>
              <a:rPr lang="cs-CZ" sz="3600" b="1" dirty="0" smtClean="0"/>
              <a:t>  </a:t>
            </a:r>
            <a:r>
              <a:rPr lang="cs-CZ" sz="3600" dirty="0" smtClean="0"/>
              <a:t>esenciálních  aminokyselin k obsahu lysinu.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792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GMO sója a kukuřice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Velmi často protichůdné názory a výsledky vědeckých výzkumů</a:t>
            </a:r>
          </a:p>
          <a:p>
            <a:pPr marL="0" indent="0">
              <a:buNone/>
            </a:pPr>
            <a:r>
              <a:rPr lang="cs-CZ" dirty="0" smtClean="0"/>
              <a:t>Pokus 23 týdnů od odstavu do porážky</a:t>
            </a:r>
          </a:p>
          <a:p>
            <a:pPr marL="0" indent="0">
              <a:buNone/>
            </a:pPr>
            <a:r>
              <a:rPr lang="cs-CZ" dirty="0" smtClean="0"/>
              <a:t>Skupina prasat krmená GMO sójou a kukuřicí (odolnost proti herbicidům a živoč.škůdcům) a kontrolní skupina</a:t>
            </a:r>
          </a:p>
          <a:p>
            <a:pPr marL="0" indent="0">
              <a:buNone/>
            </a:pPr>
            <a:r>
              <a:rPr lang="cs-CZ" dirty="0" smtClean="0"/>
              <a:t>Rozdíl nebyl  zaznamenán v denním přírůstku, příjmu krmiva, v úhynech a ve sledovaných biochemických ukazatelích krve prasat</a:t>
            </a:r>
          </a:p>
          <a:p>
            <a:pPr marL="0" indent="0">
              <a:buNone/>
            </a:pPr>
            <a:r>
              <a:rPr lang="cs-CZ" dirty="0" smtClean="0"/>
              <a:t>Prasata krmená GMO těžký zánět žaludku 32% a v kontrolní skupině mělo 12% prasat těžký zánět žaludku</a:t>
            </a:r>
          </a:p>
          <a:p>
            <a:pPr marL="0" indent="0">
              <a:buNone/>
            </a:pPr>
            <a:r>
              <a:rPr lang="cs-CZ" dirty="0" smtClean="0"/>
              <a:t>Prasničky krmené GMO - vyšší hmotnost dělohy o 22% oproti kontrolní skupině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982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Hemoragické onemocnění žaludku a střev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3345" y="1586346"/>
            <a:ext cx="8229600" cy="4525963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Náhlý úhyn prasat především z výkrmu</a:t>
            </a:r>
          </a:p>
          <a:p>
            <a:r>
              <a:rPr lang="cs-CZ" dirty="0" smtClean="0"/>
              <a:t>Klinické příznaky - bledé prase, zvětšené břicho</a:t>
            </a:r>
          </a:p>
          <a:p>
            <a:r>
              <a:rPr lang="cs-CZ" dirty="0" smtClean="0"/>
              <a:t>Nález při pitvě - rozšířené střevo naplněné krvavou řídkou zažitinou nebo nesraženou krví.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066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>
                <a:solidFill>
                  <a:prstClr val="black"/>
                </a:solidFill>
              </a:rPr>
              <a:t>Hemoragické onemocnění žaludku a střev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500" dirty="0" smtClean="0"/>
              <a:t>Příčina onemocnění není známa. Uvažuje se o přemnožení Clostridium perfringens, E.coli.</a:t>
            </a:r>
          </a:p>
          <a:p>
            <a:r>
              <a:rPr lang="cs-CZ" sz="3500" dirty="0" smtClean="0"/>
              <a:t>Predispozičních faktorů je uváděno mnoho např. </a:t>
            </a:r>
          </a:p>
          <a:p>
            <a:pPr marL="0" indent="0">
              <a:buNone/>
            </a:pPr>
            <a:r>
              <a:rPr lang="cs-CZ" sz="3500" dirty="0"/>
              <a:t>	</a:t>
            </a:r>
            <a:r>
              <a:rPr lang="cs-CZ" sz="3500" dirty="0" smtClean="0"/>
              <a:t>krmivo - náhlé změny ve složení krmiva 	nebo jeho komponent, vysoká hladina 	</a:t>
            </a:r>
          </a:p>
          <a:p>
            <a:pPr marL="0" indent="0">
              <a:buNone/>
            </a:pPr>
            <a:r>
              <a:rPr lang="cs-CZ" sz="3500" dirty="0"/>
              <a:t>	</a:t>
            </a:r>
            <a:r>
              <a:rPr lang="cs-CZ" sz="3500" dirty="0" smtClean="0"/>
              <a:t>proteinu, špatná kvalita proteinu</a:t>
            </a:r>
            <a:endParaRPr lang="cs-CZ" sz="3500" dirty="0"/>
          </a:p>
          <a:p>
            <a:pPr marL="0" indent="0">
              <a:buNone/>
            </a:pPr>
            <a:r>
              <a:rPr lang="cs-CZ" sz="3500" dirty="0" smtClean="0"/>
              <a:t>	management – vliv stresu, vysoké dávky 	krmiva, zvířata s vysokou intenzitou růstu  </a:t>
            </a:r>
            <a:r>
              <a:rPr lang="cs-CZ" dirty="0" smtClean="0"/>
              <a:t>	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61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Žádný problém není tak velký, aby se nemohl zdolat.</a:t>
            </a:r>
            <a:endParaRPr lang="cs-CZ" dirty="0"/>
          </a:p>
        </p:txBody>
      </p:sp>
      <p:pic>
        <p:nvPicPr>
          <p:cNvPr id="4098" name="Picture 2" descr="C:\Users\Franta\Documents\Franta\Foto od 2010\Dolomity 2009\20090805\0508200908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26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Produktivita prasat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Výživa</a:t>
            </a:r>
          </a:p>
          <a:p>
            <a:r>
              <a:rPr lang="cs-CZ" dirty="0" smtClean="0"/>
              <a:t>Genetika</a:t>
            </a:r>
          </a:p>
          <a:p>
            <a:r>
              <a:rPr lang="cs-CZ" dirty="0" smtClean="0"/>
              <a:t>Zdraví</a:t>
            </a:r>
          </a:p>
          <a:p>
            <a:r>
              <a:rPr lang="cs-CZ" dirty="0" smtClean="0"/>
              <a:t>Management</a:t>
            </a:r>
          </a:p>
          <a:p>
            <a:r>
              <a:rPr lang="cs-CZ" dirty="0" smtClean="0"/>
              <a:t>Mikroklima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691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Produktivita prasnic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Je ekonomicky výhodná neustále se zvyšující se velikost vrhů?</a:t>
            </a:r>
          </a:p>
          <a:p>
            <a:pPr>
              <a:buFontTx/>
              <a:buChar char="-"/>
            </a:pPr>
            <a:r>
              <a:rPr lang="cs-CZ" dirty="0" smtClean="0"/>
              <a:t>Vysokou plodnost mají prasnice zakódovanou díky šlechtění (0,3 selete/rok)</a:t>
            </a:r>
          </a:p>
          <a:p>
            <a:pPr>
              <a:buFontTx/>
              <a:buChar char="-"/>
            </a:pPr>
            <a:r>
              <a:rPr lang="cs-CZ" dirty="0" smtClean="0"/>
              <a:t>Zvyšuje se počet MN selat</a:t>
            </a:r>
          </a:p>
          <a:p>
            <a:pPr>
              <a:buFontTx/>
              <a:buChar char="-"/>
            </a:pPr>
            <a:r>
              <a:rPr lang="cs-CZ" dirty="0" smtClean="0"/>
              <a:t>Snižuje se průměrná hmotnost vrhu</a:t>
            </a:r>
          </a:p>
          <a:p>
            <a:pPr>
              <a:buFontTx/>
              <a:buChar char="-"/>
            </a:pPr>
            <a:r>
              <a:rPr lang="cs-CZ" dirty="0" smtClean="0"/>
              <a:t>Zvyšuje se počet selat s nízkou porodní hmotností</a:t>
            </a:r>
          </a:p>
          <a:p>
            <a:pPr>
              <a:buFontTx/>
              <a:buChar char="-"/>
            </a:pPr>
            <a:r>
              <a:rPr lang="cs-CZ" dirty="0" smtClean="0"/>
              <a:t>Zhoršuje se přístup selat ke strukům a část selat zaostává a zvyšují se ztráty selat</a:t>
            </a:r>
          </a:p>
          <a:p>
            <a:pPr>
              <a:buFontTx/>
              <a:buChar char="-"/>
            </a:pPr>
            <a:r>
              <a:rPr lang="cs-CZ" dirty="0" smtClean="0"/>
              <a:t>Prodlužuje se doba od narození selat do porážky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161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Počet narozených selat na vrh USA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420" y="1600200"/>
            <a:ext cx="751516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117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Ztráty selat od narození do odstavu USA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859" y="1600200"/>
            <a:ext cx="749028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339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Nedostatečný přísun živin k plodům v placentě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Nedostatek živin v krmivu? </a:t>
            </a:r>
            <a:endParaRPr lang="cs-CZ" dirty="0"/>
          </a:p>
          <a:p>
            <a:r>
              <a:rPr lang="cs-CZ" dirty="0" smtClean="0"/>
              <a:t>Nedostatečná plocha placenty?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Je prokázána souvislost mezi nedostatkem živin pro výživu plodů selat a jejich nízkou porodní hmotností a následně ve větší vnímavosti k infekčním chorobám a k metabolickým poruchám u selat narozených v nízké porodní hmotnosti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097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Vysoký počet narozených selat ve vrhu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Řešení I.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Posilující prostředky pro narozená selata</a:t>
            </a:r>
          </a:p>
          <a:p>
            <a:r>
              <a:rPr lang="cs-CZ" dirty="0" smtClean="0"/>
              <a:t>Dělené sání</a:t>
            </a:r>
          </a:p>
          <a:p>
            <a:r>
              <a:rPr lang="cs-CZ" dirty="0" smtClean="0"/>
              <a:t>Mléčné náhražky</a:t>
            </a:r>
          </a:p>
          <a:p>
            <a:r>
              <a:rPr lang="cs-CZ" dirty="0" smtClean="0"/>
              <a:t>Přenášení selat(12 x 24 hod)</a:t>
            </a:r>
          </a:p>
          <a:p>
            <a:r>
              <a:rPr lang="cs-CZ" dirty="0" smtClean="0"/>
              <a:t>Kojné prasnice</a:t>
            </a:r>
          </a:p>
          <a:p>
            <a:r>
              <a:rPr lang="cs-CZ" dirty="0" smtClean="0"/>
              <a:t>Rescue desky na porodně</a:t>
            </a:r>
          </a:p>
          <a:p>
            <a:r>
              <a:rPr lang="cs-CZ" dirty="0" smtClean="0"/>
              <a:t>Speciální ustájení pro slabá selata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Řešení II.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Genetický program</a:t>
            </a:r>
          </a:p>
          <a:p>
            <a:pPr marL="0" indent="0">
              <a:buNone/>
            </a:pPr>
            <a:r>
              <a:rPr lang="cs-CZ" dirty="0" smtClean="0"/>
              <a:t>Šlechtění prasnic na mateřské vlastnosti má nejvyšší váhu v selekčních ukazatelích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Výživa prasnic </a:t>
            </a:r>
          </a:p>
          <a:p>
            <a:pPr marL="0" indent="0">
              <a:buNone/>
            </a:pPr>
            <a:r>
              <a:rPr lang="cs-CZ" dirty="0" smtClean="0"/>
              <a:t>Zaměřená na zajištění potřebného přísunu živin dle reprodukčního cyklu prasnice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373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Variabilita hmotnosti prasat ve výkrmu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Zvýšená variabilita hmotnosti</a:t>
            </a:r>
          </a:p>
          <a:p>
            <a:pPr>
              <a:buFontTx/>
              <a:buChar char="-"/>
            </a:pPr>
            <a:r>
              <a:rPr lang="cs-CZ" dirty="0" smtClean="0"/>
              <a:t>Horší zpeněžení prasat </a:t>
            </a:r>
          </a:p>
          <a:p>
            <a:pPr>
              <a:buFontTx/>
              <a:buChar char="-"/>
            </a:pPr>
            <a:r>
              <a:rPr lang="cs-CZ" dirty="0" smtClean="0"/>
              <a:t>Výběr prasat na porážku z více turnusů (stres)</a:t>
            </a:r>
          </a:p>
          <a:p>
            <a:pPr>
              <a:buFontTx/>
              <a:buChar char="-"/>
            </a:pPr>
            <a:r>
              <a:rPr lang="cs-CZ" dirty="0" smtClean="0"/>
              <a:t>Není možné přesně nastavit výživu na výkrmovou halu </a:t>
            </a:r>
          </a:p>
          <a:p>
            <a:pPr>
              <a:buFontTx/>
              <a:buChar char="-"/>
            </a:pPr>
            <a:r>
              <a:rPr lang="cs-CZ" dirty="0" smtClean="0"/>
              <a:t>Zhoršení výsledků ve výkrmu</a:t>
            </a:r>
          </a:p>
          <a:p>
            <a:pPr>
              <a:buFontTx/>
              <a:buChar char="-"/>
            </a:pPr>
            <a:r>
              <a:rPr lang="cs-CZ" dirty="0" smtClean="0"/>
              <a:t>Nižší využitelnost stávajících kapacit (poslední prasata na hale určují počet obrátek ve výkrmu)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733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je normální variabilita hmotnosti prasat?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Porodní hmotnost  -  do 25%</a:t>
            </a:r>
          </a:p>
          <a:p>
            <a:r>
              <a:rPr lang="cs-CZ" dirty="0" smtClean="0"/>
              <a:t>Odstavová hmotnost  -  do 25 %</a:t>
            </a:r>
          </a:p>
          <a:p>
            <a:r>
              <a:rPr lang="cs-CZ" dirty="0" smtClean="0"/>
              <a:t>Hmotnost na začátku výkrmu  -  do 12 %</a:t>
            </a:r>
          </a:p>
          <a:p>
            <a:r>
              <a:rPr lang="cs-CZ" dirty="0" smtClean="0"/>
              <a:t>Hmotnost na konci výkrmu  -  do 12 %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540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657</Words>
  <Application>Microsoft Office PowerPoint</Application>
  <PresentationFormat>Předvádění na obrazovce (4:3)</PresentationFormat>
  <Paragraphs>101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Vliv výživy na produktivitu prasat</vt:lpstr>
      <vt:lpstr>Produktivita prasat</vt:lpstr>
      <vt:lpstr>Produktivita prasnic</vt:lpstr>
      <vt:lpstr>Počet narozených selat na vrh USA</vt:lpstr>
      <vt:lpstr> Ztráty selat od narození do odstavu USA </vt:lpstr>
      <vt:lpstr>Nedostatečný přísun živin k plodům v placentě </vt:lpstr>
      <vt:lpstr>Vysoký počet narozených selat ve vrhu</vt:lpstr>
      <vt:lpstr>Variabilita hmotnosti prasat ve výkrmu</vt:lpstr>
      <vt:lpstr>Co je normální variabilita hmotnosti prasat?</vt:lpstr>
      <vt:lpstr>Řešení</vt:lpstr>
      <vt:lpstr>Ideální protein</vt:lpstr>
      <vt:lpstr>Ideální protein</vt:lpstr>
      <vt:lpstr>Ideální protein</vt:lpstr>
      <vt:lpstr>GMO sója a kukuřice</vt:lpstr>
      <vt:lpstr>Hemoragické onemocnění žaludku a střev</vt:lpstr>
      <vt:lpstr>Hemoragické onemocnění žaludku a střev</vt:lpstr>
      <vt:lpstr>Žádný problém není tak velký, aby se nemohl zdolat.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Franta</dc:creator>
  <cp:lastModifiedBy>Franta</cp:lastModifiedBy>
  <cp:revision>13</cp:revision>
  <dcterms:created xsi:type="dcterms:W3CDTF">2016-09-30T18:05:25Z</dcterms:created>
  <dcterms:modified xsi:type="dcterms:W3CDTF">2017-01-17T08:20:32Z</dcterms:modified>
</cp:coreProperties>
</file>