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76" r:id="rId7"/>
    <p:sldId id="286" r:id="rId8"/>
    <p:sldId id="288" r:id="rId9"/>
    <p:sldId id="261" r:id="rId10"/>
    <p:sldId id="262" r:id="rId11"/>
    <p:sldId id="266" r:id="rId12"/>
    <p:sldId id="285" r:id="rId13"/>
    <p:sldId id="274" r:id="rId14"/>
    <p:sldId id="272" r:id="rId15"/>
    <p:sldId id="273" r:id="rId16"/>
    <p:sldId id="268" r:id="rId17"/>
    <p:sldId id="277" r:id="rId18"/>
    <p:sldId id="275" r:id="rId19"/>
    <p:sldId id="290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List3!$A$1:$A$6</c:f>
              <c:strCache>
                <c:ptCount val="6"/>
                <c:pt idx="0">
                  <c:v>0.</c:v>
                </c:pt>
                <c:pt idx="1">
                  <c:v>6.</c:v>
                </c:pt>
                <c:pt idx="2">
                  <c:v>12.</c:v>
                </c:pt>
                <c:pt idx="3">
                  <c:v>18.</c:v>
                </c:pt>
                <c:pt idx="4">
                  <c:v>24.</c:v>
                </c:pt>
                <c:pt idx="5">
                  <c:v>48.</c:v>
                </c:pt>
              </c:strCache>
            </c:strRef>
          </c:cat>
          <c:val>
            <c:numRef>
              <c:f>List3!$B$1:$B$6</c:f>
              <c:numCache>
                <c:formatCode>General</c:formatCode>
                <c:ptCount val="6"/>
                <c:pt idx="0">
                  <c:v>100</c:v>
                </c:pt>
                <c:pt idx="1">
                  <c:v>50</c:v>
                </c:pt>
                <c:pt idx="2">
                  <c:v>25</c:v>
                </c:pt>
                <c:pt idx="3">
                  <c:v>15</c:v>
                </c:pt>
                <c:pt idx="4">
                  <c:v>8</c:v>
                </c:pt>
                <c:pt idx="5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71552"/>
        <c:axId val="32873088"/>
      </c:lineChart>
      <c:catAx>
        <c:axId val="32871552"/>
        <c:scaling>
          <c:orientation val="minMax"/>
        </c:scaling>
        <c:delete val="0"/>
        <c:axPos val="b"/>
        <c:majorTickMark val="out"/>
        <c:minorTickMark val="none"/>
        <c:tickLblPos val="nextTo"/>
        <c:crossAx val="32873088"/>
        <c:crosses val="autoZero"/>
        <c:auto val="1"/>
        <c:lblAlgn val="ctr"/>
        <c:lblOffset val="100"/>
        <c:noMultiLvlLbl val="0"/>
      </c:catAx>
      <c:valAx>
        <c:axId val="32873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715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32666-2639-4621-AE6C-2E78586C00B4}" type="datetimeFigureOut">
              <a:rPr lang="cs-CZ" smtClean="0"/>
              <a:t>17.1.2017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25B70-385D-45D7-9AAD-9AAA9641129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7759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38C0B-25D5-40BC-8F8F-A6BA9F614817}" type="datetimeFigureOut">
              <a:rPr lang="cs-CZ" smtClean="0"/>
              <a:t>17.1.2017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16A5-A364-4764-BF17-5F7CD53CBE3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752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38C0B-25D5-40BC-8F8F-A6BA9F614817}" type="datetimeFigureOut">
              <a:rPr lang="cs-CZ" smtClean="0"/>
              <a:t>17.1.2017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16A5-A364-4764-BF17-5F7CD53CBE3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172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38C0B-25D5-40BC-8F8F-A6BA9F614817}" type="datetimeFigureOut">
              <a:rPr lang="cs-CZ" smtClean="0"/>
              <a:t>17.1.2017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16A5-A364-4764-BF17-5F7CD53CBE3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637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38C0B-25D5-40BC-8F8F-A6BA9F614817}" type="datetimeFigureOut">
              <a:rPr lang="cs-CZ" smtClean="0"/>
              <a:t>17.1.2017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16A5-A364-4764-BF17-5F7CD53CBE3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433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38C0B-25D5-40BC-8F8F-A6BA9F614817}" type="datetimeFigureOut">
              <a:rPr lang="cs-CZ" smtClean="0"/>
              <a:t>17.1.2017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16A5-A364-4764-BF17-5F7CD53CBE3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282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38C0B-25D5-40BC-8F8F-A6BA9F614817}" type="datetimeFigureOut">
              <a:rPr lang="cs-CZ" smtClean="0"/>
              <a:t>17.1.2017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16A5-A364-4764-BF17-5F7CD53CBE3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7403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38C0B-25D5-40BC-8F8F-A6BA9F614817}" type="datetimeFigureOut">
              <a:rPr lang="cs-CZ" smtClean="0"/>
              <a:t>17.1.2017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16A5-A364-4764-BF17-5F7CD53CBE3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453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38C0B-25D5-40BC-8F8F-A6BA9F614817}" type="datetimeFigureOut">
              <a:rPr lang="cs-CZ" smtClean="0"/>
              <a:t>17.1.2017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16A5-A364-4764-BF17-5F7CD53CBE3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332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38C0B-25D5-40BC-8F8F-A6BA9F614817}" type="datetimeFigureOut">
              <a:rPr lang="cs-CZ" smtClean="0"/>
              <a:t>17.1.2017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16A5-A364-4764-BF17-5F7CD53CBE3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329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38C0B-25D5-40BC-8F8F-A6BA9F614817}" type="datetimeFigureOut">
              <a:rPr lang="cs-CZ" smtClean="0"/>
              <a:t>17.1.2017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16A5-A364-4764-BF17-5F7CD53CBE3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168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38C0B-25D5-40BC-8F8F-A6BA9F614817}" type="datetimeFigureOut">
              <a:rPr lang="cs-CZ" smtClean="0"/>
              <a:t>17.1.2017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16A5-A364-4764-BF17-5F7CD53CBE3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283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38C0B-25D5-40BC-8F8F-A6BA9F614817}" type="datetimeFigureOut">
              <a:rPr lang="cs-CZ" smtClean="0"/>
              <a:t>17.1.2017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616A5-A364-4764-BF17-5F7CD53CBE3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363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Odraz imunity na zdraví selat a prasat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Farmářské fórum 1. – 2. 10 2016</a:t>
            </a:r>
          </a:p>
          <a:p>
            <a:r>
              <a:rPr lang="cs-CZ" dirty="0" smtClean="0"/>
              <a:t>MVDr. František Mareš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012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Mlezivo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Základním kamenem obranyschopnosti selat na porodně a prasat v předvýkrmu je dostatečný příjem protilátek z mleziva.</a:t>
            </a:r>
          </a:p>
          <a:p>
            <a:endParaRPr lang="cs-CZ" dirty="0" smtClean="0"/>
          </a:p>
          <a:p>
            <a:r>
              <a:rPr lang="cs-CZ" dirty="0" smtClean="0"/>
              <a:t>Důležité !!!!</a:t>
            </a:r>
          </a:p>
          <a:p>
            <a:pPr marL="0" indent="0">
              <a:buNone/>
            </a:pPr>
            <a:r>
              <a:rPr lang="cs-CZ" dirty="0" smtClean="0"/>
              <a:t>I.  Kvalita mleziva</a:t>
            </a:r>
          </a:p>
          <a:p>
            <a:pPr marL="0" indent="0">
              <a:buNone/>
            </a:pPr>
            <a:r>
              <a:rPr lang="cs-CZ" dirty="0" smtClean="0"/>
              <a:t>II. Dostatečný příjem mleziva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47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Dostatečný příjem protilátek mlezivem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Prasnice - zdravotní stav, schopnost produkce mleziva, kvalita a počet funkčních struků </a:t>
            </a:r>
          </a:p>
          <a:p>
            <a:r>
              <a:rPr lang="cs-CZ" dirty="0" smtClean="0"/>
              <a:t>Velikost vrhu</a:t>
            </a:r>
          </a:p>
          <a:p>
            <a:r>
              <a:rPr lang="cs-CZ" dirty="0" smtClean="0"/>
              <a:t>Hmotnost selete</a:t>
            </a:r>
          </a:p>
          <a:p>
            <a:r>
              <a:rPr lang="cs-CZ" dirty="0" smtClean="0"/>
              <a:t>Délka porodu</a:t>
            </a:r>
          </a:p>
          <a:p>
            <a:r>
              <a:rPr lang="cs-CZ" dirty="0" smtClean="0"/>
              <a:t>Životaschopnost narozených selat</a:t>
            </a:r>
          </a:p>
          <a:p>
            <a:r>
              <a:rPr lang="cs-CZ" dirty="0" smtClean="0"/>
              <a:t>Pořadí narozených selat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011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0688"/>
            <a:ext cx="914400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83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Obsah imunoglobulinů v mlezivu od narození prvního selete v %.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193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Příjem mleziva v prvních 24 hodinách po narození a hmotnost selat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Příjem mleziva 220 gramů znamená </a:t>
            </a:r>
          </a:p>
          <a:p>
            <a:pPr marL="0" indent="0">
              <a:buNone/>
            </a:pPr>
            <a:r>
              <a:rPr lang="cs-CZ" sz="2600" dirty="0" smtClean="0"/>
              <a:t>Hmotnost selete za 24 hod po porodu je stejná jako hmotnost porodní</a:t>
            </a:r>
          </a:p>
          <a:p>
            <a:r>
              <a:rPr lang="cs-CZ" dirty="0" smtClean="0"/>
              <a:t>Příjem mleziva 160 gramů znamená </a:t>
            </a:r>
          </a:p>
          <a:p>
            <a:pPr marL="0" indent="0">
              <a:buNone/>
            </a:pPr>
            <a:r>
              <a:rPr lang="cs-CZ" sz="2400" dirty="0" smtClean="0"/>
              <a:t>Hmotnost selete za 24 hod po porodu je nižší o 5% tj. cca 60 gramů</a:t>
            </a:r>
          </a:p>
          <a:p>
            <a:r>
              <a:rPr lang="cs-CZ" dirty="0" smtClean="0"/>
              <a:t>Příjem mleziva 280 gramů znamená</a:t>
            </a:r>
          </a:p>
          <a:p>
            <a:pPr marL="0" indent="0">
              <a:buNone/>
            </a:pPr>
            <a:r>
              <a:rPr lang="cs-CZ" sz="2400" dirty="0" smtClean="0"/>
              <a:t>Hmotnost selete za 24 hod po porodu je vyšší o 5% tj. cca 60 gramů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789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Příjem mleziva za prvních 24 hodin po narození a úhyn selat do odstavu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3600" dirty="0" smtClean="0"/>
          </a:p>
          <a:p>
            <a:r>
              <a:rPr lang="cs-CZ" sz="3600" dirty="0" smtClean="0"/>
              <a:t>Příjem 220 gramů úhyn cca 7%</a:t>
            </a:r>
          </a:p>
          <a:p>
            <a:endParaRPr lang="cs-CZ" sz="3600" dirty="0" smtClean="0"/>
          </a:p>
          <a:p>
            <a:r>
              <a:rPr lang="cs-CZ" sz="3600" dirty="0" smtClean="0"/>
              <a:t>Příjem 160 gramů úhyn nad 10%</a:t>
            </a:r>
          </a:p>
          <a:p>
            <a:endParaRPr lang="cs-CZ" sz="3600" dirty="0"/>
          </a:p>
          <a:p>
            <a:r>
              <a:rPr lang="cs-CZ" sz="3600" dirty="0" smtClean="0"/>
              <a:t>Příjem 280 gramů úhyn 5%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35613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Dostatečný příjem mleziva pro celý vrh selat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Čím je menší rozdíl mezi největším a nej-menším seletem ve vrhu, tím více mleziva vypijí menší selata (pod 1 kg porodní hmotnosti) a snižují se rozdíly v přírůstku hmotnosti za 24 hod mezi selaty.</a:t>
            </a:r>
          </a:p>
          <a:p>
            <a:r>
              <a:rPr lang="cs-CZ" dirty="0" smtClean="0"/>
              <a:t>Počet selat ve vrhu není rozhodující</a:t>
            </a:r>
          </a:p>
          <a:p>
            <a:r>
              <a:rPr lang="cs-CZ" dirty="0" smtClean="0"/>
              <a:t>Životaschopnost selat je důležitá</a:t>
            </a:r>
          </a:p>
          <a:p>
            <a:r>
              <a:rPr lang="cs-CZ" dirty="0" smtClean="0"/>
              <a:t>Kondice prasnice je důležitá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850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Obsah protilátek v mlezivu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     Množství protilátek v mlezivu není ovlivněno</a:t>
            </a:r>
          </a:p>
          <a:p>
            <a:pPr marL="0" indent="0">
              <a:buNone/>
            </a:pPr>
            <a:r>
              <a:rPr lang="cs-CZ" sz="2800" dirty="0" smtClean="0"/>
              <a:t>Velikostí vrhu</a:t>
            </a:r>
          </a:p>
          <a:p>
            <a:pPr marL="0" indent="0">
              <a:buNone/>
            </a:pPr>
            <a:r>
              <a:rPr lang="cs-CZ" sz="2800" dirty="0" smtClean="0"/>
              <a:t>Stájovou teplotou (měřeno do 25 st. Celsia)</a:t>
            </a:r>
          </a:p>
          <a:p>
            <a:pPr marL="0" indent="0">
              <a:buNone/>
            </a:pPr>
            <a:r>
              <a:rPr lang="cs-CZ" dirty="0"/>
              <a:t>  </a:t>
            </a:r>
            <a:r>
              <a:rPr lang="cs-CZ" dirty="0" smtClean="0"/>
              <a:t> 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Nižší koncentrace protilátek v mlezivu</a:t>
            </a:r>
          </a:p>
          <a:p>
            <a:pPr marL="0" indent="0">
              <a:buNone/>
            </a:pPr>
            <a:r>
              <a:rPr lang="cs-CZ" dirty="0" smtClean="0"/>
              <a:t>U </a:t>
            </a:r>
            <a:r>
              <a:rPr lang="cs-CZ" sz="2800" dirty="0" smtClean="0"/>
              <a:t>prasniček</a:t>
            </a:r>
          </a:p>
          <a:p>
            <a:pPr marL="0" indent="0">
              <a:buNone/>
            </a:pPr>
            <a:r>
              <a:rPr lang="cs-CZ" sz="2800" dirty="0" smtClean="0"/>
              <a:t>U starších prasnic</a:t>
            </a:r>
          </a:p>
        </p:txBody>
      </p:sp>
    </p:spTree>
    <p:extLst>
      <p:ext uri="{BB962C8B-B14F-4D97-AF65-F5344CB8AC3E}">
        <p14:creationId xmlns:p14="http://schemas.microsoft.com/office/powerpoint/2010/main" val="8080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Případ z praxe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Farma pozitivní na PRRS </a:t>
            </a:r>
          </a:p>
          <a:p>
            <a:r>
              <a:rPr lang="cs-CZ" dirty="0" smtClean="0"/>
              <a:t>Vakcinace prasnic v polovině gravidity živou vakcínou, reprodukce bez problémů.</a:t>
            </a:r>
          </a:p>
          <a:p>
            <a:r>
              <a:rPr lang="cs-CZ" dirty="0" smtClean="0"/>
              <a:t>Počátek problémů na farmě po vzplanutí onemocnění PRRS ve výkrmu.</a:t>
            </a:r>
          </a:p>
          <a:p>
            <a:r>
              <a:rPr lang="cs-CZ" dirty="0" smtClean="0"/>
              <a:t>Vakcinace prasnic systémem 6 / 60</a:t>
            </a:r>
          </a:p>
          <a:p>
            <a:r>
              <a:rPr lang="cs-CZ" dirty="0" smtClean="0"/>
              <a:t>Prolomení imunity základního stáda (3 týdenní systém) a po tři turnusy vysoký úhyn selat na porodně – průkaz PRRSv v narozených selatech.  Předčasné porody, průjem selat. Procento zabřezlých prasnic bez významného výkyvu.</a:t>
            </a:r>
          </a:p>
          <a:p>
            <a:r>
              <a:rPr lang="cs-CZ" dirty="0" smtClean="0"/>
              <a:t>Plošná vakcinace základního stáda proti PRRS – za měsíc po vakcinaci utlumení problémů na porodně.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764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16" y="1600200"/>
            <a:ext cx="603096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59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Imunitní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Imunitní systém společně s nervovým a endokrinním systémem zajišťuje vitální funkce organizmu – homeostázi. </a:t>
            </a:r>
            <a:endParaRPr lang="cs-CZ" dirty="0"/>
          </a:p>
          <a:p>
            <a:r>
              <a:rPr lang="cs-CZ" dirty="0" smtClean="0"/>
              <a:t>Tyto tři systémy jsou navzájem propojeny </a:t>
            </a:r>
          </a:p>
          <a:p>
            <a:r>
              <a:rPr lang="cs-CZ" dirty="0" smtClean="0"/>
              <a:t>Imunitní systém zajišťuje obranu organizmu vůči původcům onemocnění a dále zajišťuje odstraňování nefunkčních složek organizmu.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891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Obranná bariera sliznic a kůže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Mechanická bariera</a:t>
            </a:r>
          </a:p>
          <a:p>
            <a:r>
              <a:rPr lang="cs-CZ" sz="2800" dirty="0" smtClean="0"/>
              <a:t>Funkční bariery</a:t>
            </a:r>
          </a:p>
          <a:p>
            <a:pPr marL="0" indent="0">
              <a:buNone/>
            </a:pPr>
            <a:r>
              <a:rPr lang="cs-CZ" sz="2800" dirty="0" smtClean="0"/>
              <a:t>Sekreční - slzy, hlen, proteolytické enzymy, látky s antibakteriální aktivitou</a:t>
            </a:r>
          </a:p>
          <a:p>
            <a:pPr marL="0" indent="0">
              <a:buNone/>
            </a:pPr>
            <a:r>
              <a:rPr lang="cs-CZ" sz="2800" dirty="0" smtClean="0"/>
              <a:t>Chemické – pH </a:t>
            </a:r>
          </a:p>
          <a:p>
            <a:pPr marL="0" indent="0">
              <a:buNone/>
            </a:pPr>
            <a:r>
              <a:rPr lang="cs-CZ" sz="2800" dirty="0" smtClean="0"/>
              <a:t>Mikrobiální – střevní a plicní mikroflóra</a:t>
            </a:r>
          </a:p>
          <a:p>
            <a:pPr marL="0" indent="0">
              <a:buNone/>
            </a:pPr>
            <a:r>
              <a:rPr lang="cs-CZ" sz="2800" dirty="0" smtClean="0"/>
              <a:t>Motorická - pohyb střeva, řasinkový epitel (4-15mm/min), kašel</a:t>
            </a:r>
            <a:r>
              <a:rPr lang="cs-CZ" sz="2800" dirty="0"/>
              <a:t>,</a:t>
            </a:r>
            <a:r>
              <a:rPr lang="cs-CZ" dirty="0" smtClean="0"/>
              <a:t> </a:t>
            </a:r>
            <a:r>
              <a:rPr lang="cs-CZ" sz="2800" dirty="0" smtClean="0"/>
              <a:t>zvracení, průjem</a:t>
            </a:r>
          </a:p>
          <a:p>
            <a:pPr marL="0" indent="0">
              <a:buNone/>
            </a:pPr>
            <a:r>
              <a:rPr lang="cs-CZ" sz="2800" dirty="0" smtClean="0"/>
              <a:t>Deskvamace – enterocyty střevních klků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6920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Imunita přirozená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Složky přirozené imunity jsou trvale přítomné v organizmu ve stejné formě a jsou schopné okamžitě reagovat s antigenem.</a:t>
            </a:r>
          </a:p>
          <a:p>
            <a:r>
              <a:rPr lang="cs-CZ" dirty="0" smtClean="0"/>
              <a:t>Sérové proteiny akutní fáze (např. CRP, kollektiny, konglutinin u přežvýkavců)</a:t>
            </a:r>
          </a:p>
          <a:p>
            <a:r>
              <a:rPr lang="cs-CZ" dirty="0" smtClean="0"/>
              <a:t>Cytokiny	</a:t>
            </a:r>
          </a:p>
          <a:p>
            <a:r>
              <a:rPr lang="cs-CZ" dirty="0" smtClean="0"/>
              <a:t>NK buňky</a:t>
            </a:r>
          </a:p>
          <a:p>
            <a:r>
              <a:rPr lang="cs-CZ" dirty="0" smtClean="0"/>
              <a:t>Fagocytóza</a:t>
            </a:r>
          </a:p>
          <a:p>
            <a:r>
              <a:rPr lang="cs-CZ" dirty="0" smtClean="0"/>
              <a:t>Komplement</a:t>
            </a:r>
          </a:p>
        </p:txBody>
      </p:sp>
    </p:spTree>
    <p:extLst>
      <p:ext uri="{BB962C8B-B14F-4D97-AF65-F5344CB8AC3E}">
        <p14:creationId xmlns:p14="http://schemas.microsoft.com/office/powerpoint/2010/main" val="203392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Imunita specifická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Buněčná imunita</a:t>
            </a:r>
          </a:p>
          <a:p>
            <a:r>
              <a:rPr lang="cs-CZ" dirty="0" smtClean="0"/>
              <a:t>Protilátková imunita</a:t>
            </a:r>
          </a:p>
          <a:p>
            <a:endParaRPr lang="cs-CZ" dirty="0"/>
          </a:p>
          <a:p>
            <a:r>
              <a:rPr lang="cs-CZ" dirty="0" smtClean="0"/>
              <a:t>Imunologická paměť</a:t>
            </a:r>
          </a:p>
          <a:p>
            <a:r>
              <a:rPr lang="cs-CZ" dirty="0" smtClean="0"/>
              <a:t>Sekundární imunologická odpověď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606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Negativní vliv na imunitu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Intenzita růstu – před 200 lety 40 kg za 2-3 roky  </a:t>
            </a:r>
          </a:p>
          <a:p>
            <a:pPr marL="0" indent="0">
              <a:buNone/>
            </a:pPr>
            <a:r>
              <a:rPr lang="cs-CZ" dirty="0" smtClean="0"/>
              <a:t>Vznik velkých farem s velkými skupinami prasat</a:t>
            </a:r>
          </a:p>
          <a:p>
            <a:pPr marL="0" indent="0">
              <a:buNone/>
            </a:pPr>
            <a:r>
              <a:rPr lang="cs-CZ" dirty="0" smtClean="0"/>
              <a:t>Chyby v managementu chovu </a:t>
            </a:r>
          </a:p>
          <a:p>
            <a:pPr marL="0" indent="0">
              <a:buNone/>
            </a:pPr>
            <a:r>
              <a:rPr lang="cs-CZ" dirty="0" smtClean="0"/>
              <a:t>Nevyhovující mikroklima </a:t>
            </a:r>
          </a:p>
          <a:p>
            <a:pPr marL="0" indent="0">
              <a:buNone/>
            </a:pPr>
            <a:r>
              <a:rPr lang="cs-CZ" dirty="0" smtClean="0"/>
              <a:t>Významné snížení obsahu tělesného tuku (nižší aktivita alveolárních makrofágů a prasat s vyšším podílem libové svaloviny)</a:t>
            </a:r>
          </a:p>
          <a:p>
            <a:pPr marL="0" indent="0">
              <a:buNone/>
            </a:pPr>
            <a:r>
              <a:rPr lang="cs-CZ" dirty="0" smtClean="0"/>
              <a:t>Snížení podílu kostní tkáně - místo krvetvorby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504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Negativní vliv na imunitu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Stres -  odstav, přesun prasat, míchání prasat, tepelný a chladový stres,</a:t>
            </a:r>
          </a:p>
          <a:p>
            <a:r>
              <a:rPr lang="cs-CZ" dirty="0" smtClean="0"/>
              <a:t>Infekční choroby – zejména EPP, PRRS, PCV2 a chřipka prasat</a:t>
            </a:r>
          </a:p>
          <a:p>
            <a:r>
              <a:rPr lang="cs-CZ" dirty="0" smtClean="0"/>
              <a:t>Mykotoxiny – aflatoxiny, ochratoxin A, trichoceteny</a:t>
            </a:r>
          </a:p>
          <a:p>
            <a:r>
              <a:rPr lang="cs-CZ" dirty="0" smtClean="0"/>
              <a:t>Některá antibiotika – aminoglykosidy, tetracykliny, chloramfenikol</a:t>
            </a:r>
          </a:p>
          <a:p>
            <a:r>
              <a:rPr lang="cs-CZ" dirty="0" smtClean="0"/>
              <a:t>Těžké kovy </a:t>
            </a:r>
          </a:p>
          <a:p>
            <a:r>
              <a:rPr lang="cs-CZ" dirty="0" smtClean="0"/>
              <a:t>Pesticidy</a:t>
            </a:r>
          </a:p>
          <a:p>
            <a:r>
              <a:rPr lang="cs-CZ" dirty="0" smtClean="0"/>
              <a:t>PCB a Dioxiny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42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Negativní vliv na imunitu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Nedostatek proteinů a energie dlouhotrvající středního až těžšího stupně</a:t>
            </a:r>
          </a:p>
          <a:p>
            <a:r>
              <a:rPr lang="cs-CZ" dirty="0" smtClean="0"/>
              <a:t>Nedostatek vitamínů A,D,E, vit. skup. B a vit. C</a:t>
            </a:r>
          </a:p>
          <a:p>
            <a:r>
              <a:rPr lang="cs-CZ" dirty="0" smtClean="0"/>
              <a:t>Nedostatek stopových prvků Selen, Zinek, </a:t>
            </a:r>
          </a:p>
          <a:p>
            <a:r>
              <a:rPr lang="cs-CZ" dirty="0" smtClean="0"/>
              <a:t>Nenasycené mastné kyseliny n3 a n6 (</a:t>
            </a:r>
            <a:r>
              <a:rPr lang="cs-CZ" dirty="0" err="1" smtClean="0"/>
              <a:t>max</a:t>
            </a:r>
            <a:r>
              <a:rPr lang="cs-CZ" dirty="0" smtClean="0"/>
              <a:t> 10% z </a:t>
            </a:r>
            <a:r>
              <a:rPr lang="cs-CZ" dirty="0" err="1" smtClean="0"/>
              <a:t>energ</a:t>
            </a:r>
            <a:r>
              <a:rPr lang="cs-CZ" dirty="0" smtClean="0"/>
              <a:t>. </a:t>
            </a:r>
            <a:r>
              <a:rPr lang="cs-CZ" dirty="0"/>
              <a:t>z</a:t>
            </a:r>
            <a:r>
              <a:rPr lang="cs-CZ" dirty="0" smtClean="0"/>
              <a:t>drojů potravy)</a:t>
            </a:r>
          </a:p>
          <a:p>
            <a:r>
              <a:rPr lang="cs-CZ" dirty="0" smtClean="0"/>
              <a:t>Aminokyseliny </a:t>
            </a:r>
            <a:r>
              <a:rPr lang="cs-CZ" dirty="0" err="1" smtClean="0"/>
              <a:t>Meth</a:t>
            </a:r>
            <a:r>
              <a:rPr lang="cs-CZ" dirty="0" smtClean="0"/>
              <a:t>, Cyst, Val, </a:t>
            </a:r>
            <a:r>
              <a:rPr lang="cs-CZ" dirty="0" err="1" smtClean="0"/>
              <a:t>Leuc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275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Imunitní systém selat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Protilátky nepřestupují přes placentu</a:t>
            </a:r>
          </a:p>
          <a:p>
            <a:r>
              <a:rPr lang="cs-CZ" dirty="0" smtClean="0"/>
              <a:t>Nezralý imunitní systém v prvních týdnech života predisponuje selata k vyšší nemocnosti</a:t>
            </a:r>
          </a:p>
          <a:p>
            <a:pPr marL="0" indent="0">
              <a:buNone/>
            </a:pPr>
            <a:r>
              <a:rPr lang="cs-CZ" dirty="0" smtClean="0"/>
              <a:t>- makrofágy vyzrávají nejdříve týden po narození</a:t>
            </a:r>
          </a:p>
          <a:p>
            <a:pPr>
              <a:buFontTx/>
              <a:buChar char="-"/>
            </a:pPr>
            <a:r>
              <a:rPr lang="cs-CZ" dirty="0" smtClean="0"/>
              <a:t>počet B lymfocytů a makrofágů ve sliznicích dosahuje úrovně dospělých zvířat ve 35 dnech stáří</a:t>
            </a:r>
          </a:p>
          <a:p>
            <a:pPr>
              <a:buFontTx/>
              <a:buChar char="-"/>
            </a:pPr>
            <a:r>
              <a:rPr lang="cs-CZ" dirty="0"/>
              <a:t>t</a:t>
            </a:r>
            <a:r>
              <a:rPr lang="cs-CZ" dirty="0" smtClean="0"/>
              <a:t>vorba cytokinů IL2 a IL6 dosahuje normálu ve dvou týdnech po narození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757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737</Words>
  <Application>Microsoft Office PowerPoint</Application>
  <PresentationFormat>Předvádění na obrazovce (4:3)</PresentationFormat>
  <Paragraphs>106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Odraz imunity na zdraví selat a prasat</vt:lpstr>
      <vt:lpstr>Imunitní systém</vt:lpstr>
      <vt:lpstr>Obranná bariera sliznic a kůže</vt:lpstr>
      <vt:lpstr>Imunita přirozená</vt:lpstr>
      <vt:lpstr>Imunita specifická</vt:lpstr>
      <vt:lpstr> Negativní vliv na imunitu</vt:lpstr>
      <vt:lpstr>Negativní vliv na imunitu</vt:lpstr>
      <vt:lpstr>Negativní vliv na imunitu</vt:lpstr>
      <vt:lpstr>Imunitní systém selat</vt:lpstr>
      <vt:lpstr>Mlezivo</vt:lpstr>
      <vt:lpstr>Dostatečný příjem protilátek mlezivem  </vt:lpstr>
      <vt:lpstr>Prezentace aplikace PowerPoint</vt:lpstr>
      <vt:lpstr>Obsah imunoglobulinů v mlezivu od narození prvního selete v %.</vt:lpstr>
      <vt:lpstr>Příjem mleziva v prvních 24 hodinách po narození a hmotnost selat</vt:lpstr>
      <vt:lpstr>Příjem mleziva za prvních 24 hodin po narození a úhyn selat do odstavu</vt:lpstr>
      <vt:lpstr>Dostatečný příjem mleziva pro celý vrh selat</vt:lpstr>
      <vt:lpstr>Obsah protilátek v mlezivu</vt:lpstr>
      <vt:lpstr>Případ z praxe </vt:lpstr>
      <vt:lpstr>Děkuji za pozornost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Odraz</dc:title>
  <dc:creator>Franta</dc:creator>
  <cp:lastModifiedBy>Franta</cp:lastModifiedBy>
  <cp:revision>43</cp:revision>
  <dcterms:created xsi:type="dcterms:W3CDTF">2016-09-29T13:08:48Z</dcterms:created>
  <dcterms:modified xsi:type="dcterms:W3CDTF">2017-01-17T08:18:56Z</dcterms:modified>
</cp:coreProperties>
</file>